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3" r:id="rId3"/>
    <p:sldId id="257" r:id="rId4"/>
    <p:sldId id="274" r:id="rId5"/>
    <p:sldId id="258" r:id="rId6"/>
    <p:sldId id="259" r:id="rId7"/>
    <p:sldId id="260" r:id="rId8"/>
    <p:sldId id="265" r:id="rId9"/>
    <p:sldId id="262" r:id="rId10"/>
    <p:sldId id="263" r:id="rId11"/>
    <p:sldId id="261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1" r:id="rId20"/>
    <p:sldId id="277" r:id="rId21"/>
    <p:sldId id="278" r:id="rId22"/>
    <p:sldId id="279" r:id="rId23"/>
    <p:sldId id="280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A6C139-C1EB-47F5-A2A4-4F5850823AA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526E54-8756-48C7-988C-802FBB58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4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DC13F-CA8F-49E3-B94A-89C17DA174AA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D999F-6ECA-4D1E-B9A0-04243B8B3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1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10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5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3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19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3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81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9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3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09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8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D999F-6ECA-4D1E-B9A0-04243B8B34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6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77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54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5458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827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805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3273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64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8BDECAF-D3BE-4069-9C78-642ECCD01477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1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F7F47CF-67C9-420C-80A5-E2069FF0C2DF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10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09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2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0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9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5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9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som-studentlife@luc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quep@handcutfoods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som-studentlife@luc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tritch21@luc.edu" TargetMode="External"/><Relationship Id="rId2" Type="http://schemas.openxmlformats.org/officeDocument/2006/relationships/hyperlink" Target="mailto:Stritch##@luc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ucgarcia@luc.edu" TargetMode="External"/><Relationship Id="rId2" Type="http://schemas.openxmlformats.org/officeDocument/2006/relationships/hyperlink" Target="mailto:mkuczew@luc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luc.edu/w9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kimberlin@luc.edu" TargetMode="External"/><Relationship Id="rId2" Type="http://schemas.openxmlformats.org/officeDocument/2006/relationships/hyperlink" Target="https://stritch.wufoo.com/forms/mfb0wdr0p5x0u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kimberlin@luc.edu" TargetMode="External"/><Relationship Id="rId2" Type="http://schemas.openxmlformats.org/officeDocument/2006/relationships/hyperlink" Target="https://stritch.wufoo.com/forms/mfb0wdr0p5x0uy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mtorrez@luc.edu" TargetMode="External"/><Relationship Id="rId3" Type="http://schemas.openxmlformats.org/officeDocument/2006/relationships/hyperlink" Target="mailto:ngitlin@luc.edu" TargetMode="External"/><Relationship Id="rId7" Type="http://schemas.openxmlformats.org/officeDocument/2006/relationships/hyperlink" Target="mailto:lwilliams33@luc.edu" TargetMode="External"/><Relationship Id="rId12" Type="http://schemas.openxmlformats.org/officeDocument/2006/relationships/hyperlink" Target="mailto:tcalcagno@luc.edu" TargetMode="External"/><Relationship Id="rId2" Type="http://schemas.openxmlformats.org/officeDocument/2006/relationships/hyperlink" Target="mailto:dominiquep@handcutfoods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ckimberlin@luc.edu" TargetMode="External"/><Relationship Id="rId11" Type="http://schemas.openxmlformats.org/officeDocument/2006/relationships/hyperlink" Target="mailto:lucgarcia@luc.edu" TargetMode="External"/><Relationship Id="rId5" Type="http://schemas.openxmlformats.org/officeDocument/2006/relationships/hyperlink" Target="mailto:EdTechSupport@luc.edu" TargetMode="External"/><Relationship Id="rId10" Type="http://schemas.openxmlformats.org/officeDocument/2006/relationships/hyperlink" Target="mailto:akoulouris@luc.edu" TargetMode="External"/><Relationship Id="rId4" Type="http://schemas.openxmlformats.org/officeDocument/2006/relationships/hyperlink" Target="mailto:Loyola.hsd@ableserve.com" TargetMode="External"/><Relationship Id="rId9" Type="http://schemas.openxmlformats.org/officeDocument/2006/relationships/hyperlink" Target="mailto:rhiller@luc.edu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som-studentlife@lu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ritch.wufoo.com/forms/ztyxez818rp5n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ritch.wufoo.com/forms/m1mfytte1umd1p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luh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803405"/>
            <a:ext cx="9697454" cy="1825096"/>
          </a:xfrm>
        </p:spPr>
        <p:txBody>
          <a:bodyPr/>
          <a:lstStyle/>
          <a:p>
            <a:r>
              <a:rPr lang="en-US" dirty="0"/>
              <a:t>Program Planning a-z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Catherine Jardien, MA</a:t>
            </a:r>
          </a:p>
          <a:p>
            <a:r>
              <a:rPr lang="en-US" dirty="0"/>
              <a:t>Assistant Director for Student Life</a:t>
            </a:r>
          </a:p>
        </p:txBody>
      </p:sp>
    </p:spTree>
    <p:extLst>
      <p:ext uri="{BB962C8B-B14F-4D97-AF65-F5344CB8AC3E}">
        <p14:creationId xmlns:p14="http://schemas.microsoft.com/office/powerpoint/2010/main" val="2894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14" y="910907"/>
            <a:ext cx="5175098" cy="1492132"/>
          </a:xfrm>
        </p:spPr>
        <p:txBody>
          <a:bodyPr/>
          <a:lstStyle/>
          <a:p>
            <a:r>
              <a:rPr lang="en-US" dirty="0"/>
              <a:t>Schedule a room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335" y="193130"/>
            <a:ext cx="5914768" cy="6664869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8106033" y="803055"/>
            <a:ext cx="321276" cy="58488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48866" y="3834916"/>
            <a:ext cx="1050324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4823" y="2210671"/>
            <a:ext cx="46131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Room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Shows you a photo of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Why isn’t the room I’m looking for listed here?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Building Code for SSOM is </a:t>
            </a:r>
            <a:r>
              <a:rPr lang="en-US" b="1" dirty="0"/>
              <a:t>120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Ex. 120-360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err="1"/>
              <a:t>Stritch</a:t>
            </a:r>
            <a:r>
              <a:rPr lang="en-US" dirty="0"/>
              <a:t>, room 360)</a:t>
            </a:r>
          </a:p>
        </p:txBody>
      </p:sp>
    </p:spTree>
    <p:extLst>
      <p:ext uri="{BB962C8B-B14F-4D97-AF65-F5344CB8AC3E}">
        <p14:creationId xmlns:p14="http://schemas.microsoft.com/office/powerpoint/2010/main" val="197779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ROOMS that student life needs to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36075"/>
          </a:xfrm>
        </p:spPr>
        <p:txBody>
          <a:bodyPr>
            <a:normAutofit/>
          </a:bodyPr>
          <a:lstStyle/>
          <a:p>
            <a:r>
              <a:rPr lang="en-US" dirty="0"/>
              <a:t>Atrium</a:t>
            </a:r>
          </a:p>
          <a:p>
            <a:r>
              <a:rPr lang="en-US" dirty="0"/>
              <a:t>Leischner (390)</a:t>
            </a:r>
          </a:p>
          <a:p>
            <a:r>
              <a:rPr lang="en-US" dirty="0"/>
              <a:t>Tobin (190)</a:t>
            </a:r>
          </a:p>
          <a:p>
            <a:r>
              <a:rPr lang="en-US" dirty="0"/>
              <a:t>Fitness Center Lobby</a:t>
            </a:r>
          </a:p>
          <a:p>
            <a:r>
              <a:rPr lang="en-US" dirty="0"/>
              <a:t>Clinical Skills Center</a:t>
            </a:r>
          </a:p>
          <a:p>
            <a:r>
              <a:rPr lang="en-US" dirty="0"/>
              <a:t>Nursing School Lawn</a:t>
            </a:r>
          </a:p>
          <a:p>
            <a:r>
              <a:rPr lang="en-US" dirty="0"/>
              <a:t>CTRE* </a:t>
            </a:r>
          </a:p>
          <a:p>
            <a:r>
              <a:rPr lang="en-US" dirty="0"/>
              <a:t>Nursing Quiet Study Room*</a:t>
            </a:r>
          </a:p>
          <a:p>
            <a:endParaRPr lang="en-US" dirty="0"/>
          </a:p>
          <a:p>
            <a:r>
              <a:rPr lang="en-US" dirty="0"/>
              <a:t>Email: </a:t>
            </a:r>
            <a:r>
              <a:rPr lang="en-US" dirty="0">
                <a:hlinkClick r:id="rId3"/>
              </a:rPr>
              <a:t>ssom-studentlife@luc.edu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2314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facilities (Room Set-Up)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24000"/>
            <a:ext cx="10178322" cy="51115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Things to consider</a:t>
            </a:r>
          </a:p>
          <a:p>
            <a:pPr lvl="1"/>
            <a:r>
              <a:rPr lang="en-US" dirty="0"/>
              <a:t>Do you want existing furniture to be arranged differently or new furniture to be added to the space?  Or both?</a:t>
            </a:r>
          </a:p>
          <a:p>
            <a:pPr lvl="1"/>
            <a:r>
              <a:rPr lang="en-US" dirty="0"/>
              <a:t>Should existing furniture stay where it is, or be pushed to the side?</a:t>
            </a:r>
          </a:p>
          <a:p>
            <a:pPr lvl="1"/>
            <a:r>
              <a:rPr lang="en-US" dirty="0"/>
              <a:t>How many______ do you need? (tables, chairs, etc.)</a:t>
            </a:r>
          </a:p>
          <a:p>
            <a:pPr lvl="1"/>
            <a:r>
              <a:rPr lang="en-US" dirty="0"/>
              <a:t>What time do you need everything to be set up by?</a:t>
            </a:r>
          </a:p>
          <a:p>
            <a:pPr lvl="1"/>
            <a:r>
              <a:rPr lang="en-US" dirty="0"/>
              <a:t>What time should everything be taken down?</a:t>
            </a:r>
          </a:p>
          <a:p>
            <a:r>
              <a:rPr lang="en-US" dirty="0"/>
              <a:t>Furniture Available</a:t>
            </a:r>
          </a:p>
          <a:p>
            <a:pPr lvl="1"/>
            <a:r>
              <a:rPr lang="en-US" dirty="0"/>
              <a:t>6 foot buffet tables</a:t>
            </a:r>
          </a:p>
          <a:p>
            <a:pPr lvl="1"/>
            <a:r>
              <a:rPr lang="en-US" dirty="0"/>
              <a:t>Folding chairs</a:t>
            </a:r>
          </a:p>
          <a:p>
            <a:pPr lvl="1"/>
            <a:r>
              <a:rPr lang="en-US" dirty="0"/>
              <a:t>Podium</a:t>
            </a:r>
          </a:p>
          <a:p>
            <a:pPr lvl="1"/>
            <a:r>
              <a:rPr lang="en-US" dirty="0"/>
              <a:t>Research presentation boards</a:t>
            </a:r>
          </a:p>
          <a:p>
            <a:pPr lvl="1"/>
            <a:r>
              <a:rPr lang="en-US" dirty="0"/>
              <a:t>Stage (White Coat Ceremony)</a:t>
            </a:r>
          </a:p>
          <a:p>
            <a:pPr lvl="1"/>
            <a:r>
              <a:rPr lang="en-US" dirty="0"/>
              <a:t>Divider </a:t>
            </a:r>
          </a:p>
          <a:p>
            <a:r>
              <a:rPr lang="en-US" dirty="0"/>
              <a:t>Sketch it out</a:t>
            </a:r>
          </a:p>
        </p:txBody>
      </p:sp>
    </p:spTree>
    <p:extLst>
      <p:ext uri="{BB962C8B-B14F-4D97-AF65-F5344CB8AC3E}">
        <p14:creationId xmlns:p14="http://schemas.microsoft.com/office/powerpoint/2010/main" val="378282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Tech (Technology)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17580" y="1860884"/>
            <a:ext cx="10178322" cy="46840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Equipment Available</a:t>
            </a:r>
          </a:p>
          <a:p>
            <a:pPr lvl="1"/>
            <a:r>
              <a:rPr lang="en-US" dirty="0"/>
              <a:t>Handheld microphones</a:t>
            </a:r>
          </a:p>
          <a:p>
            <a:pPr lvl="1"/>
            <a:r>
              <a:rPr lang="en-US" dirty="0"/>
              <a:t>Lavalier microphones</a:t>
            </a:r>
          </a:p>
          <a:p>
            <a:pPr lvl="1"/>
            <a:r>
              <a:rPr lang="en-US" dirty="0"/>
              <a:t>Microphones w/ stands</a:t>
            </a:r>
          </a:p>
          <a:p>
            <a:pPr lvl="1"/>
            <a:r>
              <a:rPr lang="en-US" dirty="0"/>
              <a:t>Speakers w/ aux cord (plugging in a phone/tablet)</a:t>
            </a:r>
          </a:p>
          <a:p>
            <a:pPr lvl="1"/>
            <a:r>
              <a:rPr lang="en-US" dirty="0"/>
              <a:t>iPad w/ Pandora subscription (music)</a:t>
            </a:r>
          </a:p>
          <a:p>
            <a:pPr lvl="1"/>
            <a:r>
              <a:rPr lang="en-US" dirty="0"/>
              <a:t>Streaming services</a:t>
            </a:r>
          </a:p>
          <a:p>
            <a:pPr lvl="1"/>
            <a:r>
              <a:rPr lang="en-US" dirty="0"/>
              <a:t>55” TV for presentations</a:t>
            </a:r>
          </a:p>
          <a:p>
            <a:pPr lvl="1"/>
            <a:r>
              <a:rPr lang="en-US" dirty="0"/>
              <a:t>Big screen w/projector</a:t>
            </a:r>
          </a:p>
          <a:p>
            <a:pPr lvl="1"/>
            <a:r>
              <a:rPr lang="en-US" dirty="0"/>
              <a:t>Laptops</a:t>
            </a:r>
          </a:p>
          <a:p>
            <a:pPr lvl="1"/>
            <a:r>
              <a:rPr lang="en-US" dirty="0"/>
              <a:t>iPads</a:t>
            </a:r>
          </a:p>
          <a:p>
            <a:pPr lvl="1"/>
            <a:r>
              <a:rPr lang="en-US" dirty="0"/>
              <a:t>Extension cords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9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handCut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Dominique Peyton, the catering manager at </a:t>
            </a:r>
            <a:r>
              <a:rPr lang="en-US" dirty="0">
                <a:hlinkClick r:id="rId3"/>
              </a:rPr>
              <a:t>dominiquep@handcutfoods.com</a:t>
            </a:r>
            <a:endParaRPr lang="en-US" dirty="0"/>
          </a:p>
          <a:p>
            <a:r>
              <a:rPr lang="en-US" dirty="0"/>
              <a:t>If your event has alcohol, read the alcohol policy before requesting approval</a:t>
            </a:r>
          </a:p>
          <a:p>
            <a:r>
              <a:rPr lang="en-US" dirty="0"/>
              <a:t>Email Catherine or Curtis for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24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91730"/>
            <a:ext cx="10178322" cy="4938583"/>
          </a:xfrm>
        </p:spPr>
        <p:txBody>
          <a:bodyPr>
            <a:normAutofit/>
          </a:bodyPr>
          <a:lstStyle/>
          <a:p>
            <a:r>
              <a:rPr lang="en-US" dirty="0"/>
              <a:t>Get a tax exempt letter from Catherine or Curtis</a:t>
            </a:r>
          </a:p>
          <a:p>
            <a:pPr lvl="1"/>
            <a:r>
              <a:rPr lang="en-US" dirty="0"/>
              <a:t>ONLY USE IT WHEN YOU’RE BUYING SOMETHING FOR LOYOLA</a:t>
            </a:r>
          </a:p>
          <a:p>
            <a:pPr lvl="1"/>
            <a:r>
              <a:rPr lang="en-US" dirty="0"/>
              <a:t>Some places won’t accept it.</a:t>
            </a:r>
          </a:p>
          <a:p>
            <a:pPr lvl="2"/>
            <a:r>
              <a:rPr lang="en-US" dirty="0"/>
              <a:t>Hotels</a:t>
            </a:r>
          </a:p>
          <a:p>
            <a:pPr lvl="2"/>
            <a:r>
              <a:rPr lang="en-US" dirty="0"/>
              <a:t>Airlines</a:t>
            </a:r>
          </a:p>
          <a:p>
            <a:pPr lvl="2"/>
            <a:r>
              <a:rPr lang="en-US" dirty="0"/>
              <a:t>Some restaurants </a:t>
            </a:r>
          </a:p>
          <a:p>
            <a:r>
              <a:rPr lang="en-US" dirty="0"/>
              <a:t>Ask Catherine or Curtis to buy something on their </a:t>
            </a:r>
            <a:r>
              <a:rPr lang="en-US" dirty="0" err="1"/>
              <a:t>ProCards</a:t>
            </a:r>
            <a:endParaRPr lang="en-US" dirty="0"/>
          </a:p>
          <a:p>
            <a:r>
              <a:rPr lang="en-US" dirty="0"/>
              <a:t>Things you can’t buy:</a:t>
            </a:r>
          </a:p>
          <a:p>
            <a:pPr lvl="1"/>
            <a:r>
              <a:rPr lang="en-US" dirty="0"/>
              <a:t>Alcohol</a:t>
            </a:r>
          </a:p>
          <a:p>
            <a:pPr lvl="1"/>
            <a:r>
              <a:rPr lang="en-US" dirty="0"/>
              <a:t>Gift cards</a:t>
            </a:r>
          </a:p>
          <a:p>
            <a:pPr lvl="1"/>
            <a:r>
              <a:rPr lang="en-US" dirty="0"/>
              <a:t>Lottery tickets/scratch-offs</a:t>
            </a:r>
          </a:p>
          <a:p>
            <a:pPr lvl="1"/>
            <a:r>
              <a:rPr lang="en-US" dirty="0"/>
              <a:t>Anything off Etsy or EBay (Amazon is okay)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23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your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classes from your organization’s email account**</a:t>
            </a:r>
          </a:p>
          <a:p>
            <a:r>
              <a:rPr lang="en-US" dirty="0"/>
              <a:t>Ask Student Life to send out an email to all students from </a:t>
            </a:r>
            <a:r>
              <a:rPr lang="en-US" dirty="0">
                <a:hlinkClick r:id="rId3"/>
              </a:rPr>
              <a:t>ssom-studentlife@luc.edu</a:t>
            </a:r>
            <a:endParaRPr lang="en-US" dirty="0"/>
          </a:p>
          <a:p>
            <a:pPr lvl="1"/>
            <a:r>
              <a:rPr lang="en-US" dirty="0"/>
              <a:t>Ask Ministry, CCGH, Bioethics, etc. to send email</a:t>
            </a:r>
          </a:p>
          <a:p>
            <a:pPr lvl="1"/>
            <a:r>
              <a:rPr lang="en-US" dirty="0"/>
              <a:t>Ask Student Life to email faculty and staff</a:t>
            </a:r>
          </a:p>
          <a:p>
            <a:r>
              <a:rPr lang="en-US" dirty="0"/>
              <a:t>Create and hang flyer</a:t>
            </a:r>
          </a:p>
          <a:p>
            <a:r>
              <a:rPr lang="en-US" dirty="0"/>
              <a:t>Use social media, especially Facebook class groups and Group Me’s!</a:t>
            </a:r>
          </a:p>
          <a:p>
            <a:r>
              <a:rPr lang="en-US" dirty="0"/>
              <a:t>Ask our Marketing Dept. to create a poster for you</a:t>
            </a:r>
          </a:p>
          <a:p>
            <a:pPr lvl="1"/>
            <a:r>
              <a:rPr lang="en-US" dirty="0"/>
              <a:t>Takes at least 2 weeks</a:t>
            </a:r>
          </a:p>
        </p:txBody>
      </p:sp>
    </p:spTree>
    <p:extLst>
      <p:ext uri="{BB962C8B-B14F-4D97-AF65-F5344CB8AC3E}">
        <p14:creationId xmlns:p14="http://schemas.microsoft.com/office/powerpoint/2010/main" val="982082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email </a:t>
            </a:r>
            <a:r>
              <a:rPr lang="en-US" dirty="0" err="1"/>
              <a:t>listservs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Stritch##@luc.edu</a:t>
            </a:r>
            <a:r>
              <a:rPr lang="en-US" dirty="0"/>
              <a:t> (Class of 2021) = </a:t>
            </a:r>
            <a:r>
              <a:rPr lang="en-US" dirty="0">
                <a:hlinkClick r:id="rId3"/>
              </a:rPr>
              <a:t>stritch21@luc.edu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can only use this list from your LUC email account.</a:t>
            </a:r>
          </a:p>
          <a:p>
            <a:r>
              <a:rPr lang="en-US" dirty="0"/>
              <a:t>Use for:</a:t>
            </a:r>
          </a:p>
          <a:p>
            <a:pPr lvl="1"/>
            <a:r>
              <a:rPr lang="en-US" dirty="0"/>
              <a:t>Campus events and program info</a:t>
            </a:r>
          </a:p>
          <a:p>
            <a:pPr lvl="1"/>
            <a:r>
              <a:rPr lang="en-US" dirty="0"/>
              <a:t>Student org info</a:t>
            </a:r>
          </a:p>
          <a:p>
            <a:pPr lvl="1"/>
            <a:r>
              <a:rPr lang="en-US" dirty="0"/>
              <a:t>Research opportunities</a:t>
            </a:r>
          </a:p>
          <a:p>
            <a:pPr lvl="1"/>
            <a:r>
              <a:rPr lang="en-US" dirty="0"/>
              <a:t>Academic correspondence</a:t>
            </a:r>
          </a:p>
          <a:p>
            <a:r>
              <a:rPr lang="en-US" dirty="0"/>
              <a:t>Do NOT use for:</a:t>
            </a:r>
          </a:p>
          <a:p>
            <a:pPr lvl="1"/>
            <a:r>
              <a:rPr lang="en-US" dirty="0"/>
              <a:t>Commercial interests</a:t>
            </a:r>
          </a:p>
          <a:p>
            <a:pPr lvl="1"/>
            <a:r>
              <a:rPr lang="en-US" dirty="0"/>
              <a:t>Soliciting support for causes/charities not associated with the university</a:t>
            </a:r>
          </a:p>
          <a:p>
            <a:pPr lvl="1"/>
            <a:r>
              <a:rPr lang="en-US" dirty="0"/>
              <a:t>Spam</a:t>
            </a:r>
          </a:p>
        </p:txBody>
      </p:sp>
    </p:spTree>
    <p:extLst>
      <p:ext uri="{BB962C8B-B14F-4D97-AF65-F5344CB8AC3E}">
        <p14:creationId xmlns:p14="http://schemas.microsoft.com/office/powerpoint/2010/main" val="92627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EGR/CCGH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Grand Rounds Credit</a:t>
            </a:r>
          </a:p>
          <a:p>
            <a:pPr lvl="1"/>
            <a:r>
              <a:rPr lang="en-US" dirty="0"/>
              <a:t>Mark Kuczewski – </a:t>
            </a:r>
            <a:r>
              <a:rPr lang="en-US" dirty="0">
                <a:hlinkClick r:id="rId2"/>
              </a:rPr>
              <a:t>mkuczew@luc.edu</a:t>
            </a:r>
            <a:endParaRPr lang="en-US" dirty="0"/>
          </a:p>
          <a:p>
            <a:r>
              <a:rPr lang="en-US" dirty="0"/>
              <a:t>Community and Global Health Credit</a:t>
            </a:r>
          </a:p>
          <a:p>
            <a:pPr lvl="1"/>
            <a:r>
              <a:rPr lang="en-US" dirty="0"/>
              <a:t>Lucia Garcia – </a:t>
            </a:r>
            <a:r>
              <a:rPr lang="en-US" dirty="0">
                <a:hlinkClick r:id="rId3"/>
              </a:rPr>
              <a:t>lucgarcia@luc.edu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3914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Reimbursed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reimbursements done with a check</a:t>
            </a:r>
          </a:p>
          <a:p>
            <a:pPr lvl="1"/>
            <a:r>
              <a:rPr lang="en-US" dirty="0"/>
              <a:t>Can take ~2-6 weeks to get processed</a:t>
            </a:r>
          </a:p>
          <a:p>
            <a:r>
              <a:rPr lang="en-US" dirty="0"/>
              <a:t>You must submit a reimbursement request within 30 days of spending the money</a:t>
            </a:r>
          </a:p>
          <a:p>
            <a:r>
              <a:rPr lang="en-US" dirty="0"/>
              <a:t>Things you can’t get reimbursed for</a:t>
            </a:r>
          </a:p>
          <a:p>
            <a:pPr lvl="1"/>
            <a:r>
              <a:rPr lang="en-US" dirty="0"/>
              <a:t>Taxes paid on a purchase</a:t>
            </a:r>
          </a:p>
          <a:p>
            <a:pPr lvl="1"/>
            <a:r>
              <a:rPr lang="en-US" dirty="0"/>
              <a:t>Interest charges you incur from putting something on a credit card</a:t>
            </a:r>
          </a:p>
          <a:p>
            <a:r>
              <a:rPr lang="en-US" dirty="0"/>
              <a:t>MSU Reimbursements</a:t>
            </a:r>
          </a:p>
          <a:p>
            <a:pPr lvl="1"/>
            <a:r>
              <a:rPr lang="en-US" dirty="0"/>
              <a:t>Handled through Teresa Cheng(next slide)</a:t>
            </a:r>
          </a:p>
          <a:p>
            <a:r>
              <a:rPr lang="en-US" dirty="0"/>
              <a:t>Non-MSU Reimbursements</a:t>
            </a:r>
          </a:p>
          <a:p>
            <a:pPr lvl="1"/>
            <a:r>
              <a:rPr lang="en-US" dirty="0"/>
              <a:t>Fill out a W-9 here: </a:t>
            </a:r>
            <a:r>
              <a:rPr lang="en-US" dirty="0">
                <a:hlinkClick r:id="rId3"/>
              </a:rPr>
              <a:t>https://forms.luc.edu/w9/</a:t>
            </a:r>
            <a:r>
              <a:rPr lang="en-US" dirty="0"/>
              <a:t> (only needs to be done the first time you request reimbursement for the year)</a:t>
            </a:r>
          </a:p>
          <a:p>
            <a:pPr lvl="1"/>
            <a:r>
              <a:rPr lang="en-US" dirty="0"/>
              <a:t>Include the address where you’d like your reimbursement check sent</a:t>
            </a:r>
          </a:p>
          <a:p>
            <a:pPr lvl="1"/>
            <a:r>
              <a:rPr lang="en-US" dirty="0"/>
              <a:t>Bring ITEMIZED receipt to Curtis</a:t>
            </a:r>
          </a:p>
        </p:txBody>
      </p:sp>
    </p:spTree>
    <p:extLst>
      <p:ext uri="{BB962C8B-B14F-4D97-AF65-F5344CB8AC3E}">
        <p14:creationId xmlns:p14="http://schemas.microsoft.com/office/powerpoint/2010/main" val="127566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steps to planning programs at </a:t>
            </a:r>
            <a:r>
              <a:rPr lang="en-US" dirty="0" err="1"/>
              <a:t>Stritch</a:t>
            </a:r>
            <a:endParaRPr lang="en-US" dirty="0"/>
          </a:p>
          <a:p>
            <a:r>
              <a:rPr lang="en-US" dirty="0"/>
              <a:t>After this session, you will be able to:</a:t>
            </a:r>
          </a:p>
          <a:p>
            <a:pPr lvl="1"/>
            <a:r>
              <a:rPr lang="en-US" dirty="0"/>
              <a:t>Plan a program/event at </a:t>
            </a:r>
            <a:r>
              <a:rPr lang="en-US" dirty="0" err="1"/>
              <a:t>Stritch</a:t>
            </a:r>
            <a:r>
              <a:rPr lang="en-US" dirty="0"/>
              <a:t> from start to finish</a:t>
            </a:r>
          </a:p>
          <a:p>
            <a:pPr lvl="2"/>
            <a:r>
              <a:rPr lang="en-US" dirty="0"/>
              <a:t>Book a room</a:t>
            </a:r>
          </a:p>
          <a:p>
            <a:pPr lvl="2"/>
            <a:r>
              <a:rPr lang="en-US" dirty="0"/>
              <a:t>Request Ed Tech and Housekeeping Services</a:t>
            </a:r>
          </a:p>
          <a:p>
            <a:pPr lvl="2"/>
            <a:r>
              <a:rPr lang="en-US" dirty="0"/>
              <a:t>Solicit funding</a:t>
            </a:r>
          </a:p>
          <a:p>
            <a:pPr lvl="2"/>
            <a:r>
              <a:rPr lang="en-US" dirty="0"/>
              <a:t>Order catering through </a:t>
            </a:r>
            <a:r>
              <a:rPr lang="en-US" dirty="0" err="1"/>
              <a:t>Handcut</a:t>
            </a:r>
            <a:r>
              <a:rPr lang="en-US" dirty="0"/>
              <a:t> Foods</a:t>
            </a:r>
          </a:p>
          <a:p>
            <a:pPr lvl="2"/>
            <a:r>
              <a:rPr lang="en-US" dirty="0"/>
              <a:t>Market through appropriate channels</a:t>
            </a:r>
          </a:p>
        </p:txBody>
      </p:sp>
    </p:spTree>
    <p:extLst>
      <p:ext uri="{BB962C8B-B14F-4D97-AF65-F5344CB8AC3E}">
        <p14:creationId xmlns:p14="http://schemas.microsoft.com/office/powerpoint/2010/main" val="189440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Msu</a:t>
            </a:r>
            <a:r>
              <a:rPr lang="en-US" dirty="0"/>
              <a:t> reimbursements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Handled through Teresa Cheng, MSU Treasurer</a:t>
            </a:r>
          </a:p>
          <a:p>
            <a:r>
              <a:rPr lang="en-US" dirty="0"/>
              <a:t>Every group allotted $100 for the year</a:t>
            </a:r>
          </a:p>
          <a:p>
            <a:r>
              <a:rPr lang="en-US" dirty="0"/>
              <a:t>Get tax exempt form from Teresa, Catherine, or Curtis</a:t>
            </a:r>
          </a:p>
          <a:p>
            <a:r>
              <a:rPr lang="en-US" dirty="0"/>
              <a:t>You CANNOT be reimbursed for tax paid</a:t>
            </a:r>
          </a:p>
          <a:p>
            <a:r>
              <a:rPr lang="en-US" dirty="0"/>
              <a:t>If spending under $100:</a:t>
            </a:r>
          </a:p>
          <a:p>
            <a:pPr lvl="1"/>
            <a:r>
              <a:rPr lang="en-US" dirty="0"/>
              <a:t>Fill out reimbursement form online here: </a:t>
            </a:r>
            <a:r>
              <a:rPr lang="en-US" dirty="0">
                <a:hlinkClick r:id="rId2"/>
              </a:rPr>
              <a:t>https://stritch.wufoo.com/forms/mfb0wdr0p5x0uy/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You MUST upload an itemized receipt to the form, or email it directly to Curtis (</a:t>
            </a:r>
            <a:r>
              <a:rPr lang="en-US" dirty="0">
                <a:hlinkClick r:id="rId3"/>
              </a:rPr>
              <a:t>ckimberlin@luc.edu</a:t>
            </a:r>
            <a:r>
              <a:rPr lang="en-US" dirty="0"/>
              <a:t>).  Reimbursement requests without a corresponding receipt will not be processed.</a:t>
            </a:r>
          </a:p>
          <a:p>
            <a:pPr lvl="1"/>
            <a:r>
              <a:rPr lang="en-US" dirty="0"/>
              <a:t>Reimbursement requests must be submitted within 30 days</a:t>
            </a:r>
          </a:p>
          <a:p>
            <a:pPr lvl="1"/>
            <a:r>
              <a:rPr lang="en-US" dirty="0"/>
              <a:t>Get your money ~2-6 weeks after processing</a:t>
            </a:r>
          </a:p>
        </p:txBody>
      </p:sp>
    </p:spTree>
    <p:extLst>
      <p:ext uri="{BB962C8B-B14F-4D97-AF65-F5344CB8AC3E}">
        <p14:creationId xmlns:p14="http://schemas.microsoft.com/office/powerpoint/2010/main" val="3113883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MSU Reimbursements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already spent the first $100 and need more:</a:t>
            </a:r>
          </a:p>
          <a:p>
            <a:pPr lvl="1"/>
            <a:r>
              <a:rPr lang="en-US" dirty="0"/>
              <a:t>Fill out the additional funding request Google form (on MSU website under </a:t>
            </a:r>
            <a:r>
              <a:rPr lang="en-US" dirty="0" err="1"/>
              <a:t>Resrouces</a:t>
            </a:r>
            <a:r>
              <a:rPr lang="en-US" dirty="0"/>
              <a:t>) BEFORE your event</a:t>
            </a:r>
          </a:p>
          <a:p>
            <a:pPr lvl="1"/>
            <a:r>
              <a:rPr lang="en-US" dirty="0"/>
              <a:t>Teresa will email you with confirmation and whether MSU approved your request</a:t>
            </a:r>
          </a:p>
          <a:p>
            <a:pPr lvl="1"/>
            <a:r>
              <a:rPr lang="en-US" dirty="0"/>
              <a:t>Then AFTER your event:</a:t>
            </a:r>
          </a:p>
          <a:p>
            <a:pPr lvl="2"/>
            <a:r>
              <a:rPr lang="en-US" dirty="0"/>
              <a:t>Fill out reimbursement form here: </a:t>
            </a:r>
            <a:r>
              <a:rPr lang="en-US" dirty="0">
                <a:hlinkClick r:id="rId2"/>
              </a:rPr>
              <a:t>https://stritch.wufoo.com/forms/mfb0wdr0p5x0uy/</a:t>
            </a:r>
            <a:endParaRPr lang="en-US" dirty="0"/>
          </a:p>
          <a:p>
            <a:pPr lvl="3"/>
            <a:r>
              <a:rPr lang="en-US" dirty="0"/>
              <a:t>You MUST upload an itemized receipt to the form, or email it directly to Curtis (</a:t>
            </a:r>
            <a:r>
              <a:rPr lang="en-US" dirty="0">
                <a:hlinkClick r:id="rId3"/>
              </a:rPr>
              <a:t>ckimberlin@luc.edu</a:t>
            </a:r>
            <a:r>
              <a:rPr lang="en-US" dirty="0"/>
              <a:t>).  Reimbursement requests without a receipt will not be processed.</a:t>
            </a:r>
          </a:p>
          <a:p>
            <a:pPr lvl="2"/>
            <a:r>
              <a:rPr lang="en-US" dirty="0"/>
              <a:t>Reimbursement requests must be submitted within 30 days</a:t>
            </a:r>
          </a:p>
          <a:p>
            <a:pPr lvl="2"/>
            <a:r>
              <a:rPr lang="en-US" dirty="0"/>
              <a:t>Get your money ~2-6 weeks after processing</a:t>
            </a:r>
          </a:p>
        </p:txBody>
      </p:sp>
    </p:spTree>
    <p:extLst>
      <p:ext uri="{BB962C8B-B14F-4D97-AF65-F5344CB8AC3E}">
        <p14:creationId xmlns:p14="http://schemas.microsoft.com/office/powerpoint/2010/main" val="2935586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Event Planning</a:t>
            </a:r>
          </a:p>
          <a:p>
            <a:r>
              <a:rPr lang="en-US" dirty="0" err="1"/>
              <a:t>Handcut</a:t>
            </a:r>
            <a:r>
              <a:rPr lang="en-US" dirty="0"/>
              <a:t> Foods</a:t>
            </a:r>
          </a:p>
          <a:p>
            <a:pPr lvl="1"/>
            <a:r>
              <a:rPr lang="en-US" dirty="0"/>
              <a:t>Dominique Peyton, Catering Manager – </a:t>
            </a:r>
            <a:r>
              <a:rPr lang="en-US" dirty="0">
                <a:hlinkClick r:id="rId2"/>
              </a:rPr>
              <a:t>dominiquep@handcutfoods.com</a:t>
            </a:r>
            <a:r>
              <a:rPr lang="en-US" dirty="0"/>
              <a:t> </a:t>
            </a:r>
          </a:p>
          <a:p>
            <a:r>
              <a:rPr lang="en-US" dirty="0"/>
              <a:t>Marketing</a:t>
            </a:r>
          </a:p>
          <a:p>
            <a:pPr lvl="1"/>
            <a:r>
              <a:rPr lang="en-US" dirty="0"/>
              <a:t>Naomi Gitlin, Executive Director of Marketing and Communication – </a:t>
            </a:r>
            <a:r>
              <a:rPr lang="en-US" dirty="0">
                <a:hlinkClick r:id="rId3"/>
              </a:rPr>
              <a:t>ngitlin@luc.edu</a:t>
            </a:r>
            <a:r>
              <a:rPr lang="en-US" dirty="0"/>
              <a:t> </a:t>
            </a:r>
          </a:p>
          <a:p>
            <a:r>
              <a:rPr lang="en-US" dirty="0"/>
              <a:t>Housekeeping</a:t>
            </a:r>
          </a:p>
          <a:p>
            <a:pPr lvl="1"/>
            <a:r>
              <a:rPr lang="en-US" dirty="0">
                <a:hlinkClick r:id="rId4"/>
              </a:rPr>
              <a:t>Loyola.hsd@ableserve.com</a:t>
            </a:r>
            <a:r>
              <a:rPr lang="en-US" dirty="0"/>
              <a:t> </a:t>
            </a:r>
          </a:p>
          <a:p>
            <a:r>
              <a:rPr lang="en-US" dirty="0"/>
              <a:t>Ed Tech</a:t>
            </a:r>
          </a:p>
          <a:p>
            <a:pPr lvl="1"/>
            <a:r>
              <a:rPr lang="en-US" dirty="0">
                <a:hlinkClick r:id="rId5"/>
              </a:rPr>
              <a:t>EdTechSupport@luc.edu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2194559"/>
            <a:ext cx="5486400" cy="402412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University Departments</a:t>
            </a:r>
          </a:p>
          <a:p>
            <a:r>
              <a:rPr lang="en-US" dirty="0"/>
              <a:t>Student Life</a:t>
            </a:r>
          </a:p>
          <a:p>
            <a:pPr lvl="1"/>
            <a:r>
              <a:rPr lang="en-US" dirty="0"/>
              <a:t>Curtis Kimberlin, SL Coordinator – </a:t>
            </a:r>
            <a:r>
              <a:rPr lang="en-US" dirty="0">
                <a:hlinkClick r:id="rId6"/>
              </a:rPr>
              <a:t>ckimberlin@luc.edu</a:t>
            </a:r>
            <a:r>
              <a:rPr lang="en-US" dirty="0"/>
              <a:t> </a:t>
            </a:r>
          </a:p>
          <a:p>
            <a:r>
              <a:rPr lang="en-US" dirty="0"/>
              <a:t>Admissions</a:t>
            </a:r>
          </a:p>
          <a:p>
            <a:pPr lvl="1"/>
            <a:r>
              <a:rPr lang="en-US" dirty="0"/>
              <a:t>Latrice Williams, Admin. Asst. – </a:t>
            </a:r>
            <a:r>
              <a:rPr lang="en-US" dirty="0">
                <a:hlinkClick r:id="rId7"/>
              </a:rPr>
              <a:t>lwilliams33@luc.edu</a:t>
            </a:r>
            <a:r>
              <a:rPr lang="en-US" dirty="0"/>
              <a:t> </a:t>
            </a:r>
          </a:p>
          <a:p>
            <a:r>
              <a:rPr lang="en-US" dirty="0"/>
              <a:t>Office of Diversity, Equity, and Inclusion</a:t>
            </a:r>
          </a:p>
          <a:p>
            <a:pPr lvl="1"/>
            <a:r>
              <a:rPr lang="en-US" dirty="0"/>
              <a:t>Mark Torrez, Program Manager – </a:t>
            </a:r>
            <a:r>
              <a:rPr lang="en-US" dirty="0">
                <a:hlinkClick r:id="rId8"/>
              </a:rPr>
              <a:t>mtorrez@luc.edu</a:t>
            </a:r>
            <a:r>
              <a:rPr lang="en-US" dirty="0"/>
              <a:t> </a:t>
            </a:r>
          </a:p>
          <a:p>
            <a:r>
              <a:rPr lang="en-US" dirty="0"/>
              <a:t>Office of Bioethics</a:t>
            </a:r>
          </a:p>
          <a:p>
            <a:pPr lvl="1"/>
            <a:r>
              <a:rPr lang="en-US" dirty="0"/>
              <a:t>Robbin Hiller, Coordinator Bioethics Education – </a:t>
            </a:r>
            <a:r>
              <a:rPr lang="en-US" dirty="0">
                <a:hlinkClick r:id="rId9"/>
              </a:rPr>
              <a:t>rhiller@luc.edu</a:t>
            </a:r>
            <a:r>
              <a:rPr lang="en-US" dirty="0"/>
              <a:t> </a:t>
            </a:r>
          </a:p>
          <a:p>
            <a:r>
              <a:rPr lang="en-US" dirty="0"/>
              <a:t>Ministry</a:t>
            </a:r>
          </a:p>
          <a:p>
            <a:pPr lvl="1"/>
            <a:r>
              <a:rPr lang="en-US" dirty="0"/>
              <a:t>Ana Koulouris, Ministry Coordinator – </a:t>
            </a:r>
            <a:r>
              <a:rPr lang="en-US" dirty="0">
                <a:hlinkClick r:id="rId10"/>
              </a:rPr>
              <a:t>akoulouris@luc.edu</a:t>
            </a:r>
            <a:r>
              <a:rPr lang="en-US" dirty="0"/>
              <a:t> </a:t>
            </a:r>
          </a:p>
          <a:p>
            <a:r>
              <a:rPr lang="en-US" dirty="0"/>
              <a:t>Center for Community and Global Health</a:t>
            </a:r>
          </a:p>
          <a:p>
            <a:pPr lvl="1"/>
            <a:r>
              <a:rPr lang="en-US" dirty="0"/>
              <a:t>Lucia Garcia, Asst. Dir. – </a:t>
            </a:r>
            <a:r>
              <a:rPr lang="en-US" dirty="0">
                <a:hlinkClick r:id="rId11"/>
              </a:rPr>
              <a:t>lucgarcia@luc.edu</a:t>
            </a:r>
            <a:r>
              <a:rPr lang="en-US" dirty="0"/>
              <a:t> </a:t>
            </a:r>
          </a:p>
          <a:p>
            <a:r>
              <a:rPr lang="en-US" dirty="0"/>
              <a:t>Academic Center for Excellence</a:t>
            </a:r>
          </a:p>
          <a:p>
            <a:pPr lvl="1"/>
            <a:r>
              <a:rPr lang="en-US" dirty="0"/>
              <a:t>Tina Calcagno, Medical Education Coordinator – </a:t>
            </a:r>
            <a:r>
              <a:rPr lang="en-US" dirty="0">
                <a:hlinkClick r:id="rId12"/>
              </a:rPr>
              <a:t>tcalcagno@luc.edu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430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ssom-studentlife@luc.edu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798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67017"/>
            <a:ext cx="10178322" cy="41889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Pick a date</a:t>
            </a:r>
          </a:p>
          <a:p>
            <a:r>
              <a:rPr lang="en-US" dirty="0"/>
              <a:t>Plan your budget</a:t>
            </a:r>
          </a:p>
          <a:p>
            <a:r>
              <a:rPr lang="en-US" dirty="0"/>
              <a:t>Ask for funding (if you NEED it)</a:t>
            </a:r>
          </a:p>
          <a:p>
            <a:r>
              <a:rPr lang="en-US" dirty="0"/>
              <a:t>Clear any speakers</a:t>
            </a:r>
          </a:p>
          <a:p>
            <a:r>
              <a:rPr lang="en-US" dirty="0"/>
              <a:t>Book a room</a:t>
            </a:r>
          </a:p>
          <a:p>
            <a:r>
              <a:rPr lang="en-US" dirty="0"/>
              <a:t>Sketch room arrangement</a:t>
            </a:r>
          </a:p>
          <a:p>
            <a:r>
              <a:rPr lang="en-US" dirty="0"/>
              <a:t>Decide Ed Tech needs</a:t>
            </a:r>
          </a:p>
          <a:p>
            <a:r>
              <a:rPr lang="en-US" dirty="0"/>
              <a:t>Order food</a:t>
            </a:r>
          </a:p>
          <a:p>
            <a:r>
              <a:rPr lang="en-US" dirty="0"/>
              <a:t>Buy supplies</a:t>
            </a:r>
          </a:p>
          <a:p>
            <a:r>
              <a:rPr lang="en-US" dirty="0"/>
              <a:t>Market your event</a:t>
            </a:r>
          </a:p>
          <a:p>
            <a:r>
              <a:rPr lang="en-US" dirty="0"/>
              <a:t>Get reimbursed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8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request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https://stritch.wufoo.com/forms/ztyxez818rp5nr/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6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for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1115"/>
            <a:ext cx="10178322" cy="35935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Decide which departments are most applicable</a:t>
            </a:r>
          </a:p>
          <a:p>
            <a:pPr lvl="1"/>
            <a:r>
              <a:rPr lang="en-US" dirty="0"/>
              <a:t>Ministry</a:t>
            </a:r>
          </a:p>
          <a:p>
            <a:pPr lvl="1"/>
            <a:r>
              <a:rPr lang="en-US" dirty="0"/>
              <a:t>Medical Education (Dr. Gruener)</a:t>
            </a:r>
          </a:p>
          <a:p>
            <a:pPr lvl="1"/>
            <a:r>
              <a:rPr lang="en-US" dirty="0"/>
              <a:t>Bioethics</a:t>
            </a:r>
          </a:p>
          <a:p>
            <a:pPr lvl="1"/>
            <a:r>
              <a:rPr lang="en-US" dirty="0"/>
              <a:t>CCGH</a:t>
            </a:r>
          </a:p>
          <a:p>
            <a:pPr lvl="1"/>
            <a:r>
              <a:rPr lang="en-US" dirty="0"/>
              <a:t>Diversity </a:t>
            </a:r>
          </a:p>
          <a:p>
            <a:pPr lvl="1"/>
            <a:r>
              <a:rPr lang="en-US" dirty="0"/>
              <a:t>Student Life</a:t>
            </a:r>
          </a:p>
          <a:p>
            <a:pPr lvl="1"/>
            <a:r>
              <a:rPr lang="en-US" dirty="0"/>
              <a:t>MSU</a:t>
            </a:r>
          </a:p>
          <a:p>
            <a:r>
              <a:rPr lang="en-US" dirty="0"/>
              <a:t>Be reasonable in your requests and expectations.</a:t>
            </a:r>
          </a:p>
          <a:p>
            <a:r>
              <a:rPr lang="en-US" dirty="0"/>
              <a:t>Do not make any purchases before funding has been approved.</a:t>
            </a:r>
          </a:p>
          <a:p>
            <a:r>
              <a:rPr lang="en-US" dirty="0"/>
              <a:t>Get approval for any purchases in writing to be sure you’ll be reimbursed.</a:t>
            </a:r>
          </a:p>
          <a:p>
            <a:r>
              <a:rPr lang="en-US" dirty="0"/>
              <a:t>When possible, have staff use their </a:t>
            </a:r>
            <a:r>
              <a:rPr lang="en-US" dirty="0" err="1"/>
              <a:t>ProCards</a:t>
            </a:r>
            <a:r>
              <a:rPr lang="en-US" dirty="0"/>
              <a:t> to make purchases.</a:t>
            </a:r>
          </a:p>
        </p:txBody>
      </p:sp>
    </p:spTree>
    <p:extLst>
      <p:ext uri="{BB962C8B-B14F-4D97-AF65-F5344CB8AC3E}">
        <p14:creationId xmlns:p14="http://schemas.microsoft.com/office/powerpoint/2010/main" val="214552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Clearance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out this form:  </a:t>
            </a:r>
            <a:r>
              <a:rPr lang="en-US" dirty="0">
                <a:hlinkClick r:id="rId3"/>
              </a:rPr>
              <a:t>https://stritch.wufoo.com/forms/m1mfytte1umd1pd/</a:t>
            </a:r>
            <a:r>
              <a:rPr lang="en-US" dirty="0"/>
              <a:t> </a:t>
            </a:r>
          </a:p>
          <a:p>
            <a:r>
              <a:rPr lang="en-US" dirty="0"/>
              <a:t>Can be found on the SSOM Student Life website</a:t>
            </a:r>
          </a:p>
        </p:txBody>
      </p:sp>
    </p:spTree>
    <p:extLst>
      <p:ext uri="{BB962C8B-B14F-4D97-AF65-F5344CB8AC3E}">
        <p14:creationId xmlns:p14="http://schemas.microsoft.com/office/powerpoint/2010/main" val="125230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Booking a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https://portal.luhs.org</a:t>
            </a:r>
            <a:r>
              <a:rPr lang="en-US" dirty="0"/>
              <a:t> </a:t>
            </a:r>
          </a:p>
          <a:p>
            <a:r>
              <a:rPr lang="en-US" dirty="0"/>
              <a:t>Log in with your UVID (email)</a:t>
            </a:r>
          </a:p>
          <a:p>
            <a:r>
              <a:rPr lang="en-US" dirty="0"/>
              <a:t>Click on </a:t>
            </a:r>
            <a:r>
              <a:rPr lang="en-US" b="1" dirty="0"/>
              <a:t>Room Scheduler</a:t>
            </a:r>
          </a:p>
          <a:p>
            <a:r>
              <a:rPr lang="en-US" b="1" dirty="0"/>
              <a:t>Schedule a Room </a:t>
            </a:r>
            <a:r>
              <a:rPr lang="en-US" dirty="0"/>
              <a:t>OR </a:t>
            </a:r>
            <a:r>
              <a:rPr lang="en-US" b="1" dirty="0"/>
              <a:t>Recurring Scheduler</a:t>
            </a:r>
          </a:p>
          <a:p>
            <a:pPr lvl="1"/>
            <a:r>
              <a:rPr lang="en-US" dirty="0"/>
              <a:t>Schedule a Room – best if you’re not sure which room you want</a:t>
            </a:r>
          </a:p>
          <a:p>
            <a:pPr lvl="1"/>
            <a:r>
              <a:rPr lang="en-US" dirty="0"/>
              <a:t>Recurring Scheduler – best if you know which room you want</a:t>
            </a:r>
          </a:p>
          <a:p>
            <a:r>
              <a:rPr lang="en-US" dirty="0"/>
              <a:t>List Catherine Jardien or Curtis Kimberlin as the Loyola contact person, especially if you’re booking a large space (atrium, lecture hall, etc.).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6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Recurring scheduler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511" y="1680126"/>
            <a:ext cx="7076303" cy="3232385"/>
          </a:xfrm>
        </p:spPr>
      </p:pic>
      <p:sp>
        <p:nvSpPr>
          <p:cNvPr id="5" name="TextBox 4"/>
          <p:cNvSpPr txBox="1"/>
          <p:nvPr/>
        </p:nvSpPr>
        <p:spPr>
          <a:xfrm>
            <a:off x="992422" y="2019411"/>
            <a:ext cx="299880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SSOM 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Event Sub-Type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Other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91229" y="2284240"/>
            <a:ext cx="910281" cy="391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91229" y="4028142"/>
            <a:ext cx="910281" cy="391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79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87" y="1013023"/>
            <a:ext cx="5735053" cy="1293028"/>
          </a:xfrm>
        </p:spPr>
        <p:txBody>
          <a:bodyPr/>
          <a:lstStyle/>
          <a:p>
            <a:r>
              <a:rPr lang="en-US" dirty="0"/>
              <a:t>Schedule a room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309" y="514191"/>
            <a:ext cx="5185122" cy="6089420"/>
          </a:xfrm>
        </p:spPr>
      </p:pic>
      <p:cxnSp>
        <p:nvCxnSpPr>
          <p:cNvPr id="8" name="Straight Connector 7"/>
          <p:cNvCxnSpPr/>
          <p:nvPr/>
        </p:nvCxnSpPr>
        <p:spPr>
          <a:xfrm>
            <a:off x="7669427" y="3015049"/>
            <a:ext cx="3163330" cy="13921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751805" y="3015049"/>
            <a:ext cx="3328087" cy="11055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40839" y="4407243"/>
            <a:ext cx="84255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561772" y="1867505"/>
            <a:ext cx="867331" cy="3006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0515" y="2108886"/>
            <a:ext cx="46131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Start Date/Time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default time is the current time.  Be sure to change that!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Resources/Requirements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Don’t need to fill this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</a:rPr>
              <a:t>Event 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SSOM Other</a:t>
            </a:r>
          </a:p>
        </p:txBody>
      </p:sp>
    </p:spTree>
    <p:extLst>
      <p:ext uri="{BB962C8B-B14F-4D97-AF65-F5344CB8AC3E}">
        <p14:creationId xmlns:p14="http://schemas.microsoft.com/office/powerpoint/2010/main" val="42006572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490</TotalTime>
  <Words>1351</Words>
  <Application>Microsoft Macintosh PowerPoint</Application>
  <PresentationFormat>Widescreen</PresentationFormat>
  <Paragraphs>229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Gill Sans MT</vt:lpstr>
      <vt:lpstr>Vapor Trail</vt:lpstr>
      <vt:lpstr>Program Planning a-z</vt:lpstr>
      <vt:lpstr>objectives</vt:lpstr>
      <vt:lpstr>General checklist</vt:lpstr>
      <vt:lpstr>Program request form</vt:lpstr>
      <vt:lpstr>Asking for funding</vt:lpstr>
      <vt:lpstr>Speaker Clearance </vt:lpstr>
      <vt:lpstr>Booking a Room</vt:lpstr>
      <vt:lpstr>Recurring scheduler</vt:lpstr>
      <vt:lpstr>Schedule a room</vt:lpstr>
      <vt:lpstr>Schedule a room</vt:lpstr>
      <vt:lpstr>ROOMS that student life needs to book</vt:lpstr>
      <vt:lpstr>facilities (Room Set-Up) </vt:lpstr>
      <vt:lpstr>Ed Tech (Technology)</vt:lpstr>
      <vt:lpstr>handCut </vt:lpstr>
      <vt:lpstr>Buying Supplies</vt:lpstr>
      <vt:lpstr>Marketing your event</vt:lpstr>
      <vt:lpstr>Class email listservs</vt:lpstr>
      <vt:lpstr>EGR/CCGH credit</vt:lpstr>
      <vt:lpstr>Getting Reimbursed</vt:lpstr>
      <vt:lpstr>Msu reimbursements</vt:lpstr>
      <vt:lpstr>MSU Reimbursements</vt:lpstr>
      <vt:lpstr>Campus contact info</vt:lpstr>
      <vt:lpstr>Questions?</vt:lpstr>
    </vt:vector>
  </TitlesOfParts>
  <Company>Loyola University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SSOM Event Planning</dc:title>
  <dc:creator>Poulos, Alia</dc:creator>
  <cp:lastModifiedBy>Microsoft Office User</cp:lastModifiedBy>
  <cp:revision>35</cp:revision>
  <cp:lastPrinted>2017-10-10T21:32:31Z</cp:lastPrinted>
  <dcterms:created xsi:type="dcterms:W3CDTF">2017-10-10T16:30:18Z</dcterms:created>
  <dcterms:modified xsi:type="dcterms:W3CDTF">2020-08-20T16:20:50Z</dcterms:modified>
</cp:coreProperties>
</file>